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gif>
</file>

<file path=ppt/media/image11.jpg>
</file>

<file path=ppt/media/image12.gif>
</file>

<file path=ppt/media/image13.png>
</file>

<file path=ppt/media/image14.gif>
</file>

<file path=ppt/media/image15.gif>
</file>

<file path=ppt/media/image16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7d9f1b5aa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7d9f1b5aa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7d9f1b5aa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7d9f1b5aa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d9f1b5aa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7d9f1b5aa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7d9f1b5a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7d9f1b5a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7da94b32a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7da94b32a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7d9f1b5aaf_3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7d9f1b5aaf_3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7d9f1b5aaf_3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7d9f1b5aaf_3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7da94b32a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7da94b32a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7da94b32a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7da94b32a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7da94b32a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7da94b32a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7da94b32a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7da94b32a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da94b32a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7da94b32a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Relationship Id="rId4" Type="http://schemas.openxmlformats.org/officeDocument/2006/relationships/image" Target="../media/image1.jpg"/><Relationship Id="rId5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youtube.com/watch?v=NOFCJidpB1U" TargetMode="External"/><Relationship Id="rId10" Type="http://schemas.openxmlformats.org/officeDocument/2006/relationships/hyperlink" Target="https://www.youtube.com/watch?v=NOFCJidpB1U" TargetMode="External"/><Relationship Id="rId13" Type="http://schemas.openxmlformats.org/officeDocument/2006/relationships/hyperlink" Target="https://www.youtube.com/watch?v=wjawZb2rT08" TargetMode="External"/><Relationship Id="rId12" Type="http://schemas.openxmlformats.org/officeDocument/2006/relationships/hyperlink" Target="https://www.youtube.com/watch?v=wjawZb2rT08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arthsaytaphotography.com/" TargetMode="External"/><Relationship Id="rId4" Type="http://schemas.openxmlformats.org/officeDocument/2006/relationships/hyperlink" Target="https://github.com/aniketsrivastava81/Ecommerce_laravel" TargetMode="External"/><Relationship Id="rId9" Type="http://schemas.openxmlformats.org/officeDocument/2006/relationships/hyperlink" Target="https://github.com/aniketsrivastava81/ReactAdminDashboard" TargetMode="External"/><Relationship Id="rId15" Type="http://schemas.openxmlformats.org/officeDocument/2006/relationships/hyperlink" Target="https://aniketsrivastava81.github.io/portfolio/" TargetMode="External"/><Relationship Id="rId14" Type="http://schemas.openxmlformats.org/officeDocument/2006/relationships/hyperlink" Target="https://aniketsrivastava81.github.io/portfolio/" TargetMode="External"/><Relationship Id="rId17" Type="http://schemas.openxmlformats.org/officeDocument/2006/relationships/hyperlink" Target="https://portfolio-aniketsrivastava81s-projects.vercel.app/" TargetMode="External"/><Relationship Id="rId16" Type="http://schemas.openxmlformats.org/officeDocument/2006/relationships/hyperlink" Target="https://portfolio-aniketsrivastava81s-projects.vercel.app/" TargetMode="External"/><Relationship Id="rId5" Type="http://schemas.openxmlformats.org/officeDocument/2006/relationships/hyperlink" Target="https://github.com/aniketsrivastava81/Ecommerce_laravel" TargetMode="External"/><Relationship Id="rId6" Type="http://schemas.openxmlformats.org/officeDocument/2006/relationships/hyperlink" Target="https://github.com/aniketsrivastava81/budget_tracker" TargetMode="External"/><Relationship Id="rId7" Type="http://schemas.openxmlformats.org/officeDocument/2006/relationships/hyperlink" Target="https://github.com/aniketsrivastava81/budget_tracker" TargetMode="External"/><Relationship Id="rId8" Type="http://schemas.openxmlformats.org/officeDocument/2006/relationships/hyperlink" Target="https://github.com/aniketsrivastava81/ReactAdminDashboar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eb.archive.org/web/20150905145157/http://www.thefootballmind.com/blogs/the-inside-out-of-a-player-transfer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instagram.com/parthsaytaphotography/" TargetMode="External"/><Relationship Id="rId4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gif"/><Relationship Id="rId4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medium.com/@aniketsrivastava81/explaining-the-role-of-a-cdm-central-defensive-midfielder-90843b8b4315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facebook.com/InternationalClubFootball/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Media, Marketing, SEO Work Samples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 - Google Page Speed Insights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1283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Developed a full-stack solution using: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12838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Wordpress, 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1283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Gutenberg, 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1283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Akistmet, 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1283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Jetpack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12838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12838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Results: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12838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secured a score of 90+ on Desktop 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12838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99+ on Mobile on Google Page Insights.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 rotWithShape="1">
          <a:blip r:embed="rId3">
            <a:alphaModFix/>
          </a:blip>
          <a:srcRect b="7578" l="28197" r="28799" t="0"/>
          <a:stretch/>
        </p:blipFill>
        <p:spPr>
          <a:xfrm>
            <a:off x="5015349" y="1017725"/>
            <a:ext cx="3816950" cy="403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 - Parth Sayta Social Media Results for 3 Campaigns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635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-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Beginning last quarter of 2024, Conducted a/b testing to get to 8400+ hits on Instagram and Facebook.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35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-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Reaching over 1000 accounts per week regularly via posting and stories.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35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-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 3 instagram Images garnering over 3000 views.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35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-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 views in 1 week in 2025 is over 3900+.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 rotWithShape="1">
          <a:blip r:embed="rId3">
            <a:alphaModFix/>
          </a:blip>
          <a:srcRect b="53551" l="0" r="0" t="0"/>
          <a:stretch/>
        </p:blipFill>
        <p:spPr>
          <a:xfrm>
            <a:off x="363075" y="1910367"/>
            <a:ext cx="2048800" cy="2950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 rotWithShape="1">
          <a:blip r:embed="rId4">
            <a:alphaModFix/>
          </a:blip>
          <a:srcRect b="59934" l="0" r="0" t="0"/>
          <a:stretch/>
        </p:blipFill>
        <p:spPr>
          <a:xfrm>
            <a:off x="7095200" y="1908950"/>
            <a:ext cx="2048800" cy="2953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 rotWithShape="1">
          <a:blip r:embed="rId5">
            <a:alphaModFix/>
          </a:blip>
          <a:srcRect b="24260" l="0" r="0" t="6954"/>
          <a:stretch/>
        </p:blipFill>
        <p:spPr>
          <a:xfrm>
            <a:off x="3799350" y="1908950"/>
            <a:ext cx="2048256" cy="2953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197875"/>
            <a:ext cx="8082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Case Study - Parth Sayta SEO R</a:t>
            </a:r>
            <a:r>
              <a:rPr lang="en">
                <a:highlight>
                  <a:schemeClr val="lt1"/>
                </a:highlight>
              </a:rPr>
              <a:t>e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sults- 1st page of google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b="0" l="0" r="53045" t="0"/>
          <a:stretch/>
        </p:blipFill>
        <p:spPr>
          <a:xfrm>
            <a:off x="311701" y="1152475"/>
            <a:ext cx="3931920" cy="393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/>
          <p:cNvPicPr preferRelativeResize="0"/>
          <p:nvPr/>
        </p:nvPicPr>
        <p:blipFill rotWithShape="1">
          <a:blip r:embed="rId4">
            <a:alphaModFix/>
          </a:blip>
          <a:srcRect b="0" l="0" r="58813" t="0"/>
          <a:stretch/>
        </p:blipFill>
        <p:spPr>
          <a:xfrm>
            <a:off x="4461667" y="1153738"/>
            <a:ext cx="3931920" cy="3931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185800" y="445025"/>
            <a:ext cx="864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Development Projects and Samples (Click on links to view)</a:t>
            </a:r>
            <a:endParaRPr/>
          </a:p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185800" y="1017725"/>
            <a:ext cx="8767500" cy="38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9CB9C"/>
                </a:solidFill>
              </a:rPr>
              <a:t>Here is a website that is currently live:</a:t>
            </a:r>
            <a:endParaRPr b="1" sz="1200">
              <a:solidFill>
                <a:srgbClr val="F9CB9C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</a:rPr>
              <a:t>1) </a:t>
            </a:r>
            <a:r>
              <a:rPr b="1" lang="en" sz="900">
                <a:solidFill>
                  <a:schemeClr val="dk1"/>
                </a:solidFill>
              </a:rPr>
              <a:t>Client Portfolio Website</a:t>
            </a:r>
            <a:r>
              <a:rPr lang="en" sz="900">
                <a:solidFill>
                  <a:schemeClr val="dk1"/>
                </a:solidFill>
              </a:rPr>
              <a:t> - </a:t>
            </a:r>
            <a:r>
              <a:rPr lang="en" sz="9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Parth sayta Photography Website</a:t>
            </a:r>
            <a:r>
              <a:rPr lang="en" sz="900">
                <a:solidFill>
                  <a:schemeClr val="dk1"/>
                </a:solidFill>
              </a:rPr>
              <a:t> - </a:t>
            </a:r>
            <a:r>
              <a:rPr i="1" lang="en" sz="900">
                <a:solidFill>
                  <a:schemeClr val="dk1"/>
                </a:solidFill>
              </a:rPr>
              <a:t>Tech Stack: Wordpress, Gutenberg, Elementor, Akismet, Jetpack</a:t>
            </a:r>
            <a:endParaRPr i="1"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900">
              <a:solidFill>
                <a:srgbClr val="131313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131313"/>
                </a:solidFill>
              </a:rPr>
              <a:t> </a:t>
            </a: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9CB9C"/>
                </a:solidFill>
              </a:rPr>
              <a:t>Website Demonstrations  - Non Live</a:t>
            </a:r>
            <a:endParaRPr b="1" sz="1200">
              <a:solidFill>
                <a:srgbClr val="F9CB9C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1)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</a:rPr>
              <a:t>E-Commerce Website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 –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Screenshots</a:t>
            </a:r>
            <a:r>
              <a:rPr lang="en" sz="900">
                <a:solidFill>
                  <a:schemeClr val="dk1"/>
                </a:solidFill>
              </a:rPr>
              <a:t> – </a:t>
            </a:r>
            <a:r>
              <a:rPr i="1" lang="en" sz="900">
                <a:solidFill>
                  <a:schemeClr val="dk1"/>
                </a:solidFill>
              </a:rPr>
              <a:t>Tech Stack: Laravel, React with TypeScript, TailwindCSS, DaisyUI, FilamentPHP, Stripe payments.</a:t>
            </a:r>
            <a:endParaRPr i="1"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2)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</a:rPr>
              <a:t>Budget Tracker Plug-in</a:t>
            </a:r>
            <a:r>
              <a:rPr b="1" lang="en" sz="900" u="sng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(works as Microservice and Website both) </a:t>
            </a:r>
            <a:r>
              <a:rPr lang="en" sz="900">
                <a:solidFill>
                  <a:schemeClr val="dk1"/>
                </a:solidFill>
              </a:rPr>
              <a:t>–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 u="sng">
                <a:solidFill>
                  <a:srgbClr val="1155CC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Screenshots</a:t>
            </a:r>
            <a:r>
              <a:rPr lang="en" sz="900">
                <a:solidFill>
                  <a:schemeClr val="dk1"/>
                </a:solidFill>
              </a:rPr>
              <a:t> –  </a:t>
            </a:r>
            <a:r>
              <a:rPr i="1" lang="en" sz="900">
                <a:solidFill>
                  <a:schemeClr val="dk1"/>
                </a:solidFill>
              </a:rPr>
              <a:t>Tech Stack: React, Redux, Firebase.</a:t>
            </a:r>
            <a:endParaRPr i="1"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3)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</a:rPr>
              <a:t>E-Commerce Admin Dashboard 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–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 u="sng">
                <a:solidFill>
                  <a:srgbClr val="1155CC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 and Desktop Screenshots</a:t>
            </a:r>
            <a:r>
              <a:rPr lang="en" sz="900">
                <a:solidFill>
                  <a:schemeClr val="dk1"/>
                </a:solidFill>
              </a:rPr>
              <a:t> and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 u="sng">
                <a:solidFill>
                  <a:srgbClr val="1155CC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Mobile Demo</a:t>
            </a:r>
            <a:r>
              <a:rPr lang="en" sz="900">
                <a:solidFill>
                  <a:schemeClr val="dk1"/>
                </a:solidFill>
              </a:rPr>
              <a:t> – </a:t>
            </a:r>
            <a:r>
              <a:rPr i="1" lang="en" sz="900">
                <a:solidFill>
                  <a:schemeClr val="dk1"/>
                </a:solidFill>
              </a:rPr>
              <a:t>Tech Stack: React, JavaScript, TailwindCSS, Framer Motion, Material UI.</a:t>
            </a:r>
            <a:endParaRPr i="1"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4)</a:t>
            </a:r>
            <a:r>
              <a:rPr i="1" lang="en" sz="90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</a:rPr>
              <a:t>Device Fingerprinting and Fake User Detection Module 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(Implemented on a wordpress site) –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 u="sng">
                <a:solidFill>
                  <a:srgbClr val="1155CC"/>
                </a:solid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Video Demo</a:t>
            </a:r>
            <a:r>
              <a:rPr lang="en" sz="900">
                <a:solidFill>
                  <a:schemeClr val="dk1"/>
                </a:solidFill>
              </a:rPr>
              <a:t> – </a:t>
            </a:r>
            <a:r>
              <a:rPr i="1" lang="en" sz="900">
                <a:solidFill>
                  <a:schemeClr val="dk1"/>
                </a:solidFill>
              </a:rPr>
              <a:t>Tech Stack: Python, PHP, JavaScript, Shell Scripts.</a:t>
            </a:r>
            <a:endParaRPr i="1" sz="9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90000"/>
              </a:lnSpc>
              <a:spcBef>
                <a:spcPts val="12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5)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</a:rPr>
              <a:t>My Portfolio 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– </a:t>
            </a:r>
            <a:r>
              <a:rPr i="1" lang="en" sz="900">
                <a:solidFill>
                  <a:schemeClr val="dk1"/>
                </a:solidFill>
              </a:rPr>
              <a:t>Tech Stack: TypeScript, Framer Motion, React, Next.js, Vercel, GitHub Pages, GitHub Actions</a:t>
            </a:r>
            <a:r>
              <a:rPr b="1" lang="en" sz="900">
                <a:solidFill>
                  <a:schemeClr val="dk1"/>
                </a:solidFill>
              </a:rPr>
              <a:t> </a:t>
            </a:r>
            <a:r>
              <a:rPr lang="en" sz="900">
                <a:solidFill>
                  <a:schemeClr val="dk1"/>
                </a:solidFill>
              </a:rPr>
              <a:t>–  Hosted on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 u="sng">
                <a:solidFill>
                  <a:srgbClr val="1155CC"/>
                </a:solidFill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r>
              <a:rPr lang="en" sz="900">
                <a:solidFill>
                  <a:schemeClr val="dk1"/>
                </a:solidFill>
              </a:rPr>
              <a:t> and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 u="sng">
                <a:solidFill>
                  <a:srgbClr val="1155CC"/>
                </a:solidFill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Vercel</a:t>
            </a:r>
            <a:r>
              <a:rPr lang="en" sz="900">
                <a:solidFill>
                  <a:schemeClr val="dk1"/>
                </a:solidFill>
              </a:rPr>
              <a:t> to test  CI/CD.</a:t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 Samples (Mumbai FC, Yellow Brigade)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Print/Outdoor Ad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Train Branding (2015)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Headline: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“Jahaan Dhadakte Hai 2 Crore Dil…”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ody Copy: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From the hockey grounds to the railways, the spirit of 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Mumbai City FC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pulses through every platform. Catch your favorite stars - Anelka, Chhetri, Pereira.. rolling through the heart of the city. Join the movement! 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Mumbai City FC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Powered by the city that never stops.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Digital/Fan Engagement 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Merchandise Campaign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Headline: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“Representing Aamchi City in Style!”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Body Copy: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Don the blue, embrace your pride. With the Islanders merch line, represent your city - loud, bold, and unapologetically </a:t>
            </a:r>
            <a:r>
              <a:rPr i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Mumbai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From the stands to the streets, wear your passion. 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Mumbai City FC.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Be the representation.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Co-Branded Partner Ad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- 2016 Moonbow Campaign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Headline: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“Expect the Unexpected.”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Body Copy: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When 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Moonbow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cleans your water, and </a:t>
            </a: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Mumbai City FC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electrifies the pitch—extraordinary is just the baseline. Stay refreshed, stay inspired, and catch us where the game meets greatness.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399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Article/Blog Sample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38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10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</a:t>
            </a:r>
            <a:r>
              <a:rPr b="1" lang="en" sz="10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ayback machine links: </a:t>
            </a:r>
            <a:r>
              <a:rPr b="1"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website is now defunct but old articles had over 2k hits weekly from Facebook and Reddit. Here’s a link to one such article researched, copywritten, SEO optimized and then published by me which gained popularity: </a:t>
            </a:r>
            <a:r>
              <a:rPr b="1" lang="en" sz="10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to old work</a:t>
            </a:r>
            <a:endParaRPr sz="1000"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4">
            <a:alphaModFix/>
          </a:blip>
          <a:srcRect b="5926" l="0" r="0" t="0"/>
          <a:stretch/>
        </p:blipFill>
        <p:spPr>
          <a:xfrm>
            <a:off x="4308300" y="0"/>
            <a:ext cx="4723498" cy="2499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5">
            <a:alphaModFix/>
          </a:blip>
          <a:srcRect b="3185" l="0" r="0" t="0"/>
          <a:stretch/>
        </p:blipFill>
        <p:spPr>
          <a:xfrm>
            <a:off x="4308300" y="2499700"/>
            <a:ext cx="4723502" cy="226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05675" y="232250"/>
            <a:ext cx="42663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2400">
                <a:latin typeface="Times New Roman"/>
                <a:ea typeface="Times New Roman"/>
                <a:cs typeface="Times New Roman"/>
                <a:sym typeface="Times New Roman"/>
              </a:rPr>
              <a:t>POST SAMPLE - Instagram </a:t>
            </a:r>
            <a:endParaRPr sz="2400"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05675" y="1318600"/>
            <a:ext cx="4266300" cy="32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Tasked with posting, copywriting, digital marketing. [ over 5K organic engagement from campaign] </a:t>
            </a:r>
            <a:r>
              <a:rPr b="1" lang="en" sz="10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to Clients Instagram</a:t>
            </a:r>
            <a:r>
              <a:rPr b="1"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b="1" sz="1000" u="sng">
              <a:solidFill>
                <a:srgbClr val="F9CB9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000" u="sng">
              <a:solidFill>
                <a:srgbClr val="F9CB9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000" u="sng">
              <a:solidFill>
                <a:srgbClr val="F9CB9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rgbClr val="F9CB9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Caption: </a:t>
            </a:r>
            <a:br>
              <a:rPr b="1" lang="en" sz="1000">
                <a:solidFill>
                  <a:srgbClr val="F9CB9C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000">
                <a:solidFill>
                  <a:srgbClr val="F9CB9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shot was inspired by someone whose work i look up to @anseladams. This series is a tribute to his work in Yosemite. I Think the details captured in this photograph have my heart and I absolutely love how it captures the picturesque landscape of Yoho National Park. Ansel Adam inspired Series - 1/5 </a:t>
            </a:r>
            <a:br>
              <a:rPr lang="en" sz="1000">
                <a:solidFill>
                  <a:srgbClr val="F9CB9C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000">
                <a:solidFill>
                  <a:srgbClr val="F9CB9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#emeraldlake #yoho #yohonationalpark #canon #naturephotography #fineart #mountains #monochromatic #photooftheday #inspired #canadianrockies #britishcolumbia #canoneos #dodgeandburn #anseladams</a:t>
            </a:r>
            <a:endParaRPr b="1" sz="1000">
              <a:solidFill>
                <a:srgbClr val="F9CB9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81" name="Google Shape;81;p16" title="1000070086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3688" y="0"/>
            <a:ext cx="23145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 Marketing Sample - mobile and desktop views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Brand: Canadian Tire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Type: Transaction Copy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Mobile Optimized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Desktop Optimized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01350" y="1152475"/>
            <a:ext cx="5830950" cy="381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 Marketing Samples - 2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 Hortons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Feedback Survey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Mobile Optimized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Desktop Optimized</a:t>
            </a:r>
            <a:endParaRPr/>
          </a:p>
        </p:txBody>
      </p:sp>
      <p:sp>
        <p:nvSpPr>
          <p:cNvPr id="95" name="Google Shape;95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Arturia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Product Showcase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Mobile Optimized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Desktop Optimized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0375" y="1152475"/>
            <a:ext cx="2101230" cy="350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6822" y="1152483"/>
            <a:ext cx="2101225" cy="3502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265500" y="1233175"/>
            <a:ext cx="40983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Email Marketing Samples - 3</a:t>
            </a:r>
            <a:endParaRPr sz="2400"/>
          </a:p>
        </p:txBody>
      </p:sp>
      <p:sp>
        <p:nvSpPr>
          <p:cNvPr id="103" name="Google Shape;103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CAMH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Newsletter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Mobile Optimized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Desktop Optimized</a:t>
            </a:r>
            <a:endParaRPr sz="1400"/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 b="9673" l="32904" r="23679" t="3415"/>
          <a:stretch/>
        </p:blipFill>
        <p:spPr>
          <a:xfrm>
            <a:off x="5552050" y="0"/>
            <a:ext cx="30138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502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Article - Sample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98205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34950" lvl="0" marL="1714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b="1" lang="en" sz="1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Medium article</a:t>
            </a:r>
            <a:endParaRPr b="1"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34950" lvl="0" marL="17145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b="1"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Published an article on defensive midfielders that has garnered over 46000 organic reads.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4">
            <a:alphaModFix/>
          </a:blip>
          <a:srcRect b="0" l="28972" r="28718" t="0"/>
          <a:stretch/>
        </p:blipFill>
        <p:spPr>
          <a:xfrm>
            <a:off x="4775900" y="207350"/>
            <a:ext cx="4249450" cy="46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 rotWithShape="1">
          <a:blip r:embed="rId5">
            <a:alphaModFix/>
          </a:blip>
          <a:srcRect b="0" l="0" r="0" t="12495"/>
          <a:stretch/>
        </p:blipFill>
        <p:spPr>
          <a:xfrm>
            <a:off x="419300" y="1966900"/>
            <a:ext cx="3654749" cy="29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253375" y="666500"/>
            <a:ext cx="39999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Live Event Coverage - Content, Social Media Samples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253375" y="172710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(2016)</a:t>
            </a:r>
            <a:r>
              <a:rPr b="1" lang="en" sz="1000" u="sng">
                <a:solidFill>
                  <a:srgbClr val="1155CC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Sait Nagjee tournaments coverage</a:t>
            </a:r>
            <a:r>
              <a:rPr b="1"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from parent site thefootballmind.com. </a:t>
            </a:r>
            <a:endParaRPr b="1"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Responsible for publishing accurate proof-read match reports within 10 minutes of the match ending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Also tasked with copywriting social media posts, the web content and press releases.  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Page had over 25000 visitors daily during the tournament, all gained organically. 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Char char="●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Leading sports networks utilized our data to generate news content since we were reporting from the ground.</a:t>
            </a:r>
            <a:endParaRPr sz="1800"/>
          </a:p>
          <a:p>
            <a:pPr indent="0" lvl="0" marL="0" marR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 rotWithShape="1">
          <a:blip r:embed="rId4">
            <a:alphaModFix/>
          </a:blip>
          <a:srcRect b="19957" l="31980" r="32509" t="11436"/>
          <a:stretch/>
        </p:blipFill>
        <p:spPr>
          <a:xfrm>
            <a:off x="4832400" y="666500"/>
            <a:ext cx="3672715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